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734" y="48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2111-D8DA-4FE2-89D2-3D7F5546CA2C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268463" y="387083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itchFamily="50" charset="-128"/>
                <a:ea typeface="ＤＨＰ特太ゴシック体" pitchFamily="2" charset="-128"/>
              </a:rPr>
              <a:t>事業主の皆さまへ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99646" y="1375097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ＤＨＰ特太ゴシック体" pitchFamily="2" charset="-128"/>
              </a:rPr>
              <a:t>毎月勤労統計調査</a:t>
            </a:r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HG丸ｺﾞｼｯｸM-PRO" pitchFamily="50" charset="-128"/>
              </a:rPr>
              <a:t>は、賃金や労働時間、雇用の変動を明らかにすることを目的に、統計法に基づいて厚生労働省が実施している、国の重要な統計調査です。調査は事業所単位で行います。</a:t>
            </a:r>
            <a:endParaRPr lang="en-US" altLang="ja-JP" sz="1600" dirty="0">
              <a:ln w="9525">
                <a:noFill/>
              </a:ln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4407" y="2435316"/>
            <a:ext cx="3240000" cy="485894"/>
          </a:xfrm>
          <a:prstGeom prst="downArrowCallout">
            <a:avLst>
              <a:gd name="adj1" fmla="val 50000"/>
              <a:gd name="adj2" fmla="val 25000"/>
              <a:gd name="adj3" fmla="val 30573"/>
              <a:gd name="adj4" fmla="val 69427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調査は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、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itchFamily="50" charset="-128"/>
                <a:ea typeface="ＤＨＰ特太ゴシック体" pitchFamily="2" charset="-128"/>
              </a:rPr>
              <a:t>2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種類あります</a:t>
            </a:r>
            <a:endParaRPr kumimoji="1" lang="ja-JP" altLang="en-US" sz="1600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41286" y="2954046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人以上の労働者を雇用する事業所対象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毎月実施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840764" y="2954046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人の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  特別調査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年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Ｆ特太ゴシック体" pitchFamily="1" charset="-128"/>
              </a:rPr>
              <a:t>１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回（７月）実施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40271" y="780718"/>
            <a:ext cx="6480000" cy="50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ea typeface="ＤＨＰ特太ゴシック体" pitchFamily="2" charset="-128"/>
              </a:rPr>
              <a:t>毎月勤労統計調査</a:t>
            </a:r>
            <a:r>
              <a:rPr kumimoji="1" lang="ja-JP" altLang="en-US" sz="2800" dirty="0">
                <a:solidFill>
                  <a:schemeClr val="bg1"/>
                </a:solidFill>
                <a:ea typeface="ＤＨＰ特太ゴシック体" pitchFamily="2" charset="-128"/>
              </a:rPr>
              <a:t>のお願い</a:t>
            </a:r>
            <a:endParaRPr kumimoji="1" lang="ja-JP" altLang="en-US" sz="1600" strike="dblStrike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pic>
        <p:nvPicPr>
          <p:cNvPr id="10" name="図 9" descr="毎ちゃん勤ちゃん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4407" y="6282804"/>
            <a:ext cx="3816424" cy="2379406"/>
          </a:xfrm>
          <a:prstGeom prst="rect">
            <a:avLst/>
          </a:prstGeom>
        </p:spPr>
      </p:pic>
      <p:sp>
        <p:nvSpPr>
          <p:cNvPr id="11" name="下矢印 10"/>
          <p:cNvSpPr/>
          <p:nvPr/>
        </p:nvSpPr>
        <p:spPr>
          <a:xfrm>
            <a:off x="3276575" y="4059759"/>
            <a:ext cx="1008112" cy="288032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904" y="4440306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調査対象の事業所は、一定のルールに基づいて、無作為に選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ばれ</a:t>
            </a:r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ます。</a:t>
            </a:r>
          </a:p>
        </p:txBody>
      </p:sp>
      <p:sp>
        <p:nvSpPr>
          <p:cNvPr id="13" name="下矢印 12"/>
          <p:cNvSpPr/>
          <p:nvPr/>
        </p:nvSpPr>
        <p:spPr>
          <a:xfrm>
            <a:off x="3276575" y="4945248"/>
            <a:ext cx="1008112" cy="296117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279" y="5327020"/>
            <a:ext cx="6480000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dirty="0">
                <a:ea typeface="ＤＨＰ特太ゴシック体" pitchFamily="2" charset="-128"/>
              </a:rPr>
              <a:t>調査対象に選ばれた事業所の皆さまには、</a:t>
            </a:r>
          </a:p>
          <a:p>
            <a:pPr algn="ctr"/>
            <a:r>
              <a:rPr lang="ja-JP" altLang="en-US" sz="1600" dirty="0">
                <a:ea typeface="ＤＨＰ特太ゴシック体" pitchFamily="2" charset="-128"/>
              </a:rPr>
              <a:t>調査へのご理解とご回答をお願いいたします。</a:t>
            </a:r>
            <a:endParaRPr kumimoji="1" lang="ja-JP" altLang="en-US" sz="1600" dirty="0">
              <a:ea typeface="ＤＨＰ特太ゴシック体" pitchFamily="2" charset="-128"/>
            </a:endParaRPr>
          </a:p>
        </p:txBody>
      </p:sp>
      <p:sp>
        <p:nvSpPr>
          <p:cNvPr id="15" name="円形吹き出し 14"/>
          <p:cNvSpPr/>
          <p:nvPr/>
        </p:nvSpPr>
        <p:spPr>
          <a:xfrm>
            <a:off x="695404" y="6615326"/>
            <a:ext cx="1152128" cy="1080120"/>
          </a:xfrm>
          <a:prstGeom prst="wedgeEllipseCallout">
            <a:avLst>
              <a:gd name="adj1" fmla="val 66163"/>
              <a:gd name="adj2" fmla="val -1186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調査で知り得た内容の秘密保護は万全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です</a:t>
            </a:r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16" name="円形吹き出し 15"/>
          <p:cNvSpPr/>
          <p:nvPr/>
        </p:nvSpPr>
        <p:spPr>
          <a:xfrm>
            <a:off x="5485073" y="6259054"/>
            <a:ext cx="1584000" cy="1584176"/>
          </a:xfrm>
          <a:prstGeom prst="wedgeEllipseCallout">
            <a:avLst>
              <a:gd name="adj1" fmla="val -59739"/>
              <a:gd name="adj2" fmla="val 854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調査の結果は、景気の判断や、社会保障制度を検討するときの資料として使われ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ます</a:t>
            </a:r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04567" y="8707326"/>
            <a:ext cx="324036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900" dirty="0"/>
              <a:t>毎月勤労統計調査のキャラクター </a:t>
            </a:r>
            <a:r>
              <a:rPr lang="ja-JP" altLang="en-US" sz="900" dirty="0"/>
              <a:t>「まいちゃん　</a:t>
            </a:r>
            <a:r>
              <a:rPr lang="ja-JP" altLang="en-US" sz="900" dirty="0" err="1"/>
              <a:t>きんちゃん</a:t>
            </a:r>
            <a:r>
              <a:rPr lang="ja-JP" altLang="en-US" sz="900" dirty="0"/>
              <a:t>」</a:t>
            </a:r>
            <a:endParaRPr kumimoji="1" lang="ja-JP" altLang="en-US" sz="9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12279" y="9091116"/>
            <a:ext cx="6480000" cy="7560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54000" rIns="36000" rtlCol="0" anchor="t"/>
          <a:lstStyle/>
          <a:p>
            <a:pPr algn="ctr"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◆</a:t>
            </a:r>
            <a:r>
              <a:rPr lang="ja-JP" altLang="en-US" sz="1400" dirty="0">
                <a:latin typeface="+mn-ea"/>
              </a:rPr>
              <a:t> </a:t>
            </a:r>
            <a:r>
              <a:rPr lang="ja-JP" altLang="en-US" sz="1400" dirty="0">
                <a:latin typeface="HG丸ｺﾞｼｯｸM-PRO" pitchFamily="50" charset="-128"/>
                <a:ea typeface="ＤＨＰ特太ゴシック体" pitchFamily="2" charset="-128"/>
              </a:rPr>
              <a:t>詳しくは、厚生労働省ホームページをご覧ください 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ＤＨＰ特太ゴシック体" pitchFamily="2" charset="-128"/>
              </a:rPr>
              <a:t>◆</a:t>
            </a:r>
            <a:r>
              <a:rPr lang="ja-JP" altLang="en-US" sz="1400" dirty="0">
                <a:latin typeface="HG丸ｺﾞｼｯｸM-PRO" pitchFamily="50" charset="-128"/>
                <a:ea typeface="ＤＨＰ特太ゴシック体" pitchFamily="2" charset="-128"/>
              </a:rPr>
              <a:t>　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    </a:t>
            </a:r>
          </a:p>
          <a:p>
            <a:pPr algn="ctr"/>
            <a:r>
              <a:rPr lang="ja-JP" altLang="en-US" sz="1100" dirty="0">
                <a:latin typeface="+mn-ea"/>
              </a:rPr>
              <a:t>トップページ　→　統計情報・白書　→　各種統計調査　→　厚生労働統計一覧　→　</a:t>
            </a:r>
            <a:endParaRPr lang="en-US" altLang="ja-JP" sz="1100" dirty="0">
              <a:latin typeface="+mn-ea"/>
            </a:endParaRPr>
          </a:p>
          <a:p>
            <a:pPr algn="ctr"/>
            <a:r>
              <a:rPr lang="ja-JP" altLang="en-US" sz="1100" dirty="0">
                <a:latin typeface="+mn-ea"/>
              </a:rPr>
              <a:t>７．雇用　→　 毎月勤労統計調査　</a:t>
            </a:r>
            <a:r>
              <a:rPr lang="en-US" altLang="ja-JP" sz="1100">
                <a:latin typeface="+mn-ea"/>
              </a:rPr>
              <a:t>   </a:t>
            </a:r>
            <a:r>
              <a:rPr lang="en-US" altLang="ja-JP" sz="1100">
                <a:latin typeface="Arial" pitchFamily="34" charset="0"/>
                <a:cs typeface="Arial" pitchFamily="34" charset="0"/>
              </a:rPr>
              <a:t>https://</a:t>
            </a:r>
            <a:r>
              <a:rPr lang="en-US" altLang="ja-JP" sz="1100" dirty="0">
                <a:latin typeface="Arial" pitchFamily="34" charset="0"/>
                <a:cs typeface="Arial" pitchFamily="34" charset="0"/>
              </a:rPr>
              <a:t>www.mhlw.go.jp/toukei/list/30-1.html</a:t>
            </a:r>
            <a:endParaRPr lang="ja-JP" altLang="en-US" sz="11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4147" y="10025704"/>
            <a:ext cx="3058652" cy="370848"/>
            <a:chOff x="252790" y="10025704"/>
            <a:chExt cx="3058652" cy="370848"/>
          </a:xfrm>
        </p:grpSpPr>
        <p:sp>
          <p:nvSpPr>
            <p:cNvPr id="20" name="正方形/長方形 19"/>
            <p:cNvSpPr/>
            <p:nvPr/>
          </p:nvSpPr>
          <p:spPr>
            <a:xfrm>
              <a:off x="647146" y="10027220"/>
              <a:ext cx="26642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b="1" dirty="0">
                  <a:latin typeface="HG丸ｺﾞｼｯｸM-PRO" pitchFamily="50" charset="-128"/>
                  <a:ea typeface="HG丸ｺﾞｼｯｸM-PRO" pitchFamily="50" charset="-128"/>
                </a:rPr>
                <a:t>厚生労働省</a:t>
              </a:r>
              <a:r>
                <a:rPr lang="ja-JP" altLang="en-US" b="1" dirty="0" smtClean="0">
                  <a:latin typeface="HG丸ｺﾞｼｯｸM-PRO" pitchFamily="50" charset="-128"/>
                  <a:ea typeface="HG丸ｺﾞｼｯｸM-PRO" pitchFamily="50" charset="-128"/>
                </a:rPr>
                <a:t>・</a:t>
              </a:r>
              <a:r>
                <a:rPr lang="ja-JP" altLang="en-US" b="1" dirty="0">
                  <a:latin typeface="HG丸ｺﾞｼｯｸM-PRO" pitchFamily="50" charset="-128"/>
                  <a:ea typeface="HG丸ｺﾞｼｯｸM-PRO" pitchFamily="50" charset="-128"/>
                </a:rPr>
                <a:t>茨城県</a:t>
              </a:r>
              <a:endParaRPr lang="ja-JP" altLang="en-US" b="1" dirty="0"/>
            </a:p>
          </p:txBody>
        </p:sp>
        <p:pic>
          <p:nvPicPr>
            <p:cNvPr id="21" name="図 20" descr="マーク小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2790" y="10025704"/>
              <a:ext cx="355264" cy="360000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665" y="162124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484DD7DA2EC4F8B20E190C6F68EAC" ma:contentTypeVersion="16" ma:contentTypeDescription="新しいドキュメントを作成します。" ma:contentTypeScope="" ma:versionID="63d2e415498802b36d367f7ae69c590c">
  <xsd:schema xmlns:xsd="http://www.w3.org/2001/XMLSchema" xmlns:xs="http://www.w3.org/2001/XMLSchema" xmlns:p="http://schemas.microsoft.com/office/2006/metadata/properties" xmlns:ns2="c2d0aedb-6b48-43a5-b5dc-bbdde9c79922" xmlns:ns3="263dbbe5-076b-4606-a03b-9598f5f2f35a" targetNamespace="http://schemas.microsoft.com/office/2006/metadata/properties" ma:root="true" ma:fieldsID="d2d7ccf6536c663557e5c4fb041813aa" ns2:_="" ns3:_="">
    <xsd:import namespace="c2d0aedb-6b48-43a5-b5dc-bbdde9c79922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0aedb-6b48-43a5-b5dc-bbdde9c7992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30ab957-e380-4fd5-a3cb-077691bce390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Owner xmlns="c2d0aedb-6b48-43a5-b5dc-bbdde9c79922">
      <UserInfo>
        <DisplayName/>
        <AccountId xsi:nil="true"/>
        <AccountType/>
      </UserInfo>
    </Owner>
    <lcf76f155ced4ddcb4097134ff3c332f xmlns="c2d0aedb-6b48-43a5-b5dc-bbdde9c7992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0DC4D6-2336-44D0-832B-F38A59A2FF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d0aedb-6b48-43a5-b5dc-bbdde9c79922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496496-AFD8-465E-AC66-22DAEF1AFCBE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c2d0aedb-6b48-43a5-b5dc-bbdde9c79922"/>
  </ds:schemaRefs>
</ds:datastoreItem>
</file>

<file path=customXml/itemProps3.xml><?xml version="1.0" encoding="utf-8"?>
<ds:datastoreItem xmlns:ds="http://schemas.openxmlformats.org/officeDocument/2006/customXml" ds:itemID="{B4554309-EDA1-4C6A-B70A-F2B434911A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ＤＦ特太ゴシック体</vt:lpstr>
      <vt:lpstr>ＤＨＰ特太ゴシック体</vt:lpstr>
      <vt:lpstr>HGP創英角ｺﾞｼｯｸUB</vt:lpstr>
      <vt:lpstr>HG丸ｺﾞｼｯｸM-PRO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2023-06-02T02:26:10Z</dcterms:created>
  <dcterms:modified xsi:type="dcterms:W3CDTF">2025-05-13T00:41:33Z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0x0101008B8484DD7DA2EC4F8B20E190C6F68EAC</vt:lpwstr>
  </property>
  <property fmtid="{D5CDD505-2E9C-101B-9397-08002B2CF9AE}" pid="3" name="MediaServiceImageTags">
    <vt:lpwstr/>
  </property>
</Properties>
</file>